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4" r:id="rId2"/>
    <p:sldId id="261" r:id="rId3"/>
    <p:sldId id="263" r:id="rId4"/>
    <p:sldId id="264" r:id="rId5"/>
    <p:sldId id="266" r:id="rId6"/>
    <p:sldId id="267" r:id="rId7"/>
    <p:sldId id="268" r:id="rId8"/>
    <p:sldId id="269" r:id="rId9"/>
    <p:sldId id="271" r:id="rId10"/>
    <p:sldId id="272" r:id="rId11"/>
    <p:sldId id="273" r:id="rId12"/>
    <p:sldId id="274" r:id="rId13"/>
    <p:sldId id="278" r:id="rId14"/>
    <p:sldId id="279" r:id="rId15"/>
    <p:sldId id="280" r:id="rId16"/>
    <p:sldId id="281" r:id="rId17"/>
    <p:sldId id="282" r:id="rId18"/>
    <p:sldId id="28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4" autoAdjust="0"/>
    <p:restoredTop sz="83690" autoAdjust="0"/>
  </p:normalViewPr>
  <p:slideViewPr>
    <p:cSldViewPr>
      <p:cViewPr varScale="1">
        <p:scale>
          <a:sx n="93" d="100"/>
          <a:sy n="93" d="100"/>
        </p:scale>
        <p:origin x="1152" y="96"/>
      </p:cViewPr>
      <p:guideLst>
        <p:guide orient="horz" pos="2160"/>
        <p:guide pos="2880"/>
      </p:guideLst>
    </p:cSldViewPr>
  </p:slideViewPr>
  <p:outlineViewPr>
    <p:cViewPr>
      <p:scale>
        <a:sx n="33" d="100"/>
        <a:sy n="33" d="100"/>
      </p:scale>
      <p:origin x="0" y="-4146"/>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7" d="100"/>
          <a:sy n="57" d="100"/>
        </p:scale>
        <p:origin x="28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4042082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26075194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TextBox 14"/>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9" name="TextBox 8"/>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pic>
        <p:nvPicPr>
          <p:cNvPr id="16"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8" name="TextBox 17"/>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27716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4" name="Text Placeholder 2"/>
          <p:cNvSpPr>
            <a:spLocks noGrp="1"/>
          </p:cNvSpPr>
          <p:nvPr>
            <p:ph type="body" sz="quarter" idx="16" hasCustomPrompt="1"/>
          </p:nvPr>
        </p:nvSpPr>
        <p:spPr>
          <a:xfrm>
            <a:off x="1847850" y="6429375"/>
            <a:ext cx="6858000" cy="274320"/>
          </a:xfrm>
        </p:spPr>
        <p:txBody>
          <a:bodyPr lIns="0" tIns="45720" rIns="0" bIns="45720" anchor="ctr" anchorCtr="0"/>
          <a:lstStyle>
            <a:lvl1pPr marL="0" algn="r" defTabSz="914400" rtl="0" eaLnBrk="1" latinLnBrk="0" hangingPunct="1">
              <a:buNone/>
              <a:defRPr lang="en-US" altLang="en-US" sz="1200" b="0" kern="1200" dirty="0">
                <a:solidFill>
                  <a:schemeClr val="tx1"/>
                </a:solidFill>
                <a:latin typeface="Verdana"/>
                <a:ea typeface="Verdana" panose="020B0604030504040204" pitchFamily="34" charset="0"/>
                <a:cs typeface="Verdana" panose="020B0604030504040204" pitchFamily="34" charset="0"/>
              </a:defRPr>
            </a:lvl1pPr>
          </a:lstStyle>
          <a:p>
            <a:pPr algn="r">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400"/>
            </a:lvl1pPr>
            <a:lvl2pPr>
              <a:defRPr sz="2400"/>
            </a:lvl2pPr>
            <a:lvl3pPr>
              <a:defRPr sz="2400"/>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4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TextBox 11"/>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19" cstate="print">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6" r:id="rId15"/>
    <p:sldLayoutId id="2147483667" r:id="rId16"/>
    <p:sldLayoutId id="2147483668" r:id="rId17"/>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tradingeconomics.com/"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xe.com/currencycharts/?from=USD&amp;to=PKR&amp;view=10Y"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85800" y="1828800"/>
            <a:ext cx="3657600" cy="1066799"/>
          </a:xfrm>
        </p:spPr>
        <p:txBody>
          <a:bodyPr/>
          <a:lstStyle/>
          <a:p>
            <a:r>
              <a:rPr lang="en-US" altLang="en-US" dirty="0" smtClean="0"/>
              <a:t>Chapter 1</a:t>
            </a:r>
            <a:endParaRPr lang="en-US" dirty="0"/>
          </a:p>
        </p:txBody>
      </p:sp>
      <p:sp>
        <p:nvSpPr>
          <p:cNvPr id="5" name="Text Placeholder 4"/>
          <p:cNvSpPr>
            <a:spLocks noGrp="1"/>
          </p:cNvSpPr>
          <p:nvPr>
            <p:ph type="body" sz="quarter" idx="15"/>
          </p:nvPr>
        </p:nvSpPr>
        <p:spPr>
          <a:xfrm>
            <a:off x="1066800" y="2895599"/>
            <a:ext cx="7543800" cy="2925763"/>
          </a:xfrm>
        </p:spPr>
        <p:txBody>
          <a:bodyPr/>
          <a:lstStyle/>
          <a:p>
            <a:r>
              <a:rPr lang="en-US" sz="4000" dirty="0" smtClean="0"/>
              <a:t>Financial Market</a:t>
            </a:r>
          </a:p>
          <a:p>
            <a:endParaRPr lang="en-US" sz="4000" dirty="0"/>
          </a:p>
          <a:p>
            <a:r>
              <a:rPr lang="en-US" sz="2800" dirty="0" smtClean="0"/>
              <a:t>(To </a:t>
            </a:r>
            <a:r>
              <a:rPr lang="en-US" sz="2800" dirty="0" smtClean="0">
                <a:ea typeface="ヒラギノ角ゴ Pro W3" charset="-128"/>
              </a:rPr>
              <a:t>examine </a:t>
            </a:r>
            <a:r>
              <a:rPr lang="en-US" sz="2800" dirty="0">
                <a:ea typeface="ヒラギノ角ゴ Pro W3" charset="-128"/>
              </a:rPr>
              <a:t>how financial institutions such as banks, investment and insurance companies </a:t>
            </a:r>
            <a:r>
              <a:rPr lang="en-US" sz="2800" dirty="0" smtClean="0">
                <a:ea typeface="ヒラギノ角ゴ Pro W3" charset="-128"/>
              </a:rPr>
              <a:t>work)</a:t>
            </a:r>
            <a:endParaRPr lang="en-US" sz="2800" dirty="0"/>
          </a:p>
          <a:p>
            <a:endParaRPr lang="en-US" sz="4000" dirty="0"/>
          </a:p>
        </p:txBody>
      </p:sp>
    </p:spTree>
    <p:extLst>
      <p:ext uri="{BB962C8B-B14F-4D97-AF65-F5344CB8AC3E}">
        <p14:creationId xmlns:p14="http://schemas.microsoft.com/office/powerpoint/2010/main" val="3597863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Money, Business Cycles, and </a:t>
            </a:r>
            <a:r>
              <a:rPr lang="en-US" dirty="0" smtClean="0"/>
              <a:t>Inflation</a:t>
            </a:r>
            <a:endParaRPr lang="en-IN" dirty="0"/>
          </a:p>
        </p:txBody>
      </p:sp>
      <p:sp>
        <p:nvSpPr>
          <p:cNvPr id="3" name="Content Placeholder 2"/>
          <p:cNvSpPr>
            <a:spLocks noGrp="1"/>
          </p:cNvSpPr>
          <p:nvPr>
            <p:ph idx="1"/>
          </p:nvPr>
        </p:nvSpPr>
        <p:spPr/>
        <p:txBody>
          <a:bodyPr/>
          <a:lstStyle/>
          <a:p>
            <a:pPr>
              <a:spcBef>
                <a:spcPct val="50000"/>
              </a:spcBef>
            </a:pPr>
            <a:r>
              <a:rPr lang="en-US" dirty="0">
                <a:ea typeface="ヒラギノ角ゴ Pro W3" charset="-128"/>
              </a:rPr>
              <a:t>The aggregate price level is the average price of goods and services in an economy</a:t>
            </a:r>
          </a:p>
          <a:p>
            <a:pPr>
              <a:spcBef>
                <a:spcPct val="50000"/>
              </a:spcBef>
            </a:pPr>
            <a:r>
              <a:rPr lang="en-US" dirty="0">
                <a:ea typeface="ヒラギノ角ゴ Pro W3" charset="-128"/>
              </a:rPr>
              <a:t>A continual rise in the price level (inflation) affects all economic players</a:t>
            </a:r>
          </a:p>
          <a:p>
            <a:pPr>
              <a:spcBef>
                <a:spcPct val="50000"/>
              </a:spcBef>
            </a:pPr>
            <a:r>
              <a:rPr lang="en-US" dirty="0">
                <a:ea typeface="ヒラギノ角ゴ Pro W3" charset="-128"/>
              </a:rPr>
              <a:t>Data </a:t>
            </a:r>
            <a:r>
              <a:rPr lang="en-US" dirty="0" smtClean="0">
                <a:ea typeface="ヒラギノ角ゴ Pro W3" charset="-128"/>
              </a:rPr>
              <a:t>show </a:t>
            </a:r>
            <a:r>
              <a:rPr lang="en-US" dirty="0">
                <a:ea typeface="ヒラギノ角ゴ Pro W3" charset="-128"/>
              </a:rPr>
              <a:t>a connection between the money supply and the price </a:t>
            </a:r>
            <a:r>
              <a:rPr lang="en-US" dirty="0" smtClean="0">
                <a:ea typeface="ヒラギノ角ゴ Pro W3" charset="-128"/>
              </a:rPr>
              <a:t>level</a:t>
            </a:r>
          </a:p>
          <a:p>
            <a:pPr>
              <a:spcBef>
                <a:spcPct val="50000"/>
              </a:spcBef>
            </a:pPr>
            <a:endParaRPr lang="en-US" dirty="0">
              <a:ea typeface="ヒラギノ角ゴ Pro W3" charset="-128"/>
            </a:endParaRPr>
          </a:p>
          <a:p>
            <a:pPr marL="0" indent="0">
              <a:spcBef>
                <a:spcPct val="50000"/>
              </a:spcBef>
              <a:buNone/>
            </a:pPr>
            <a:r>
              <a:rPr lang="en-US" dirty="0" smtClean="0">
                <a:ea typeface="ヒラギノ角ゴ Pro W3" charset="-128"/>
              </a:rPr>
              <a:t>NOTE: </a:t>
            </a:r>
            <a:r>
              <a:rPr lang="en-US" b="1" i="1" dirty="0" smtClean="0">
                <a:ea typeface="ヒラギノ角ゴ Pro W3" charset="-128"/>
              </a:rPr>
              <a:t>Visit </a:t>
            </a:r>
            <a:r>
              <a:rPr lang="en-US" b="1" i="1" dirty="0" smtClean="0">
                <a:ea typeface="ヒラギノ角ゴ Pro W3" charset="-128"/>
                <a:hlinkClick r:id="rId2"/>
              </a:rPr>
              <a:t>www.tradingeconomics.com</a:t>
            </a:r>
            <a:r>
              <a:rPr lang="en-US" b="1" i="1" dirty="0" smtClean="0">
                <a:ea typeface="ヒラギノ角ゴ Pro W3" charset="-128"/>
              </a:rPr>
              <a:t> for </a:t>
            </a:r>
            <a:r>
              <a:rPr lang="en-US" b="1" i="1" dirty="0" smtClean="0">
                <a:ea typeface="ヒラギノ角ゴ Pro W3" charset="-128"/>
              </a:rPr>
              <a:t>latest</a:t>
            </a:r>
            <a:r>
              <a:rPr lang="en-US" b="1" i="1" dirty="0" smtClean="0">
                <a:ea typeface="ヒラギノ角ゴ Pro W3" charset="-128"/>
              </a:rPr>
              <a:t> </a:t>
            </a:r>
            <a:r>
              <a:rPr lang="en-US" b="1" i="1" dirty="0" smtClean="0">
                <a:ea typeface="ヒラギノ角ゴ Pro W3" charset="-128"/>
              </a:rPr>
              <a:t>data/charts</a:t>
            </a:r>
            <a:endParaRPr lang="en-US" b="1" i="1" dirty="0">
              <a:ea typeface="ヒラギノ角ゴ Pro W3" charset="-128"/>
            </a:endParaRPr>
          </a:p>
        </p:txBody>
      </p:sp>
    </p:spTree>
    <p:extLst>
      <p:ext uri="{BB962C8B-B14F-4D97-AF65-F5344CB8AC3E}">
        <p14:creationId xmlns:p14="http://schemas.microsoft.com/office/powerpoint/2010/main" val="1196578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Pakistan Money Supply M0</a:t>
            </a:r>
            <a:r>
              <a:rPr lang="en-US" sz="3200" b="0" dirty="0"/>
              <a:t>2008-2020</a:t>
            </a:r>
          </a:p>
        </p:txBody>
      </p:sp>
      <p:pic>
        <p:nvPicPr>
          <p:cNvPr id="1028" name="Picture 4" descr="https://d3fy651gv2fhd3.cloudfront.net/charts/embed.png?s=pakistanmonsupm0&amp;v=202004111003V20191105&amp;d1=19200509&amp;h=300&amp;w=6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104126"/>
            <a:ext cx="7221748" cy="3610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93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Pakistan Inflation Rate </a:t>
            </a:r>
            <a:endParaRPr lang="en-IN" sz="3000" dirty="0"/>
          </a:p>
        </p:txBody>
      </p:sp>
      <p:sp>
        <p:nvSpPr>
          <p:cNvPr id="3" name="Content Placeholder 2"/>
          <p:cNvSpPr>
            <a:spLocks noGrp="1"/>
          </p:cNvSpPr>
          <p:nvPr>
            <p:ph idx="1"/>
          </p:nvPr>
        </p:nvSpPr>
        <p:spPr>
          <a:xfrm>
            <a:off x="457200" y="5791200"/>
            <a:ext cx="8229600" cy="473199"/>
          </a:xfrm>
        </p:spPr>
        <p:txBody>
          <a:bodyPr/>
          <a:lstStyle/>
          <a:p>
            <a:pPr marL="0" indent="0">
              <a:buNone/>
            </a:pPr>
            <a:endParaRPr lang="en-IN" sz="1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890" y="1809524"/>
            <a:ext cx="6954220" cy="3238952"/>
          </a:xfrm>
          <a:prstGeom prst="rect">
            <a:avLst/>
          </a:prstGeom>
        </p:spPr>
      </p:pic>
    </p:spTree>
    <p:extLst>
      <p:ext uri="{BB962C8B-B14F-4D97-AF65-F5344CB8AC3E}">
        <p14:creationId xmlns:p14="http://schemas.microsoft.com/office/powerpoint/2010/main" val="1049464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Policy and Monetary Policy</a:t>
            </a:r>
            <a:endParaRPr lang="en-IN" dirty="0"/>
          </a:p>
        </p:txBody>
      </p:sp>
      <p:sp>
        <p:nvSpPr>
          <p:cNvPr id="3" name="Content Placeholder 2"/>
          <p:cNvSpPr>
            <a:spLocks noGrp="1"/>
          </p:cNvSpPr>
          <p:nvPr>
            <p:ph idx="1"/>
          </p:nvPr>
        </p:nvSpPr>
        <p:spPr/>
        <p:txBody>
          <a:bodyPr/>
          <a:lstStyle/>
          <a:p>
            <a:r>
              <a:rPr lang="en-US" b="1" dirty="0">
                <a:ea typeface="ヒラギノ角ゴ Pro W3" charset="-128"/>
              </a:rPr>
              <a:t>Monetary policy </a:t>
            </a:r>
            <a:r>
              <a:rPr lang="en-US" dirty="0">
                <a:ea typeface="ヒラギノ角ゴ Pro W3" charset="-128"/>
              </a:rPr>
              <a:t>is the management of the money supply and interest rates</a:t>
            </a:r>
          </a:p>
          <a:p>
            <a:pPr lvl="1"/>
            <a:r>
              <a:rPr lang="en-US" dirty="0">
                <a:ea typeface="ヒラギノ角ゴ Pro W3" charset="-128"/>
              </a:rPr>
              <a:t>Conducted in the </a:t>
            </a:r>
            <a:r>
              <a:rPr lang="en-US" dirty="0" smtClean="0">
                <a:ea typeface="ヒラギノ角ゴ Pro W3" charset="-128"/>
              </a:rPr>
              <a:t>SBP</a:t>
            </a:r>
            <a:endParaRPr lang="en-US" dirty="0">
              <a:ea typeface="ヒラギノ角ゴ Pro W3" charset="-128"/>
            </a:endParaRPr>
          </a:p>
          <a:p>
            <a:r>
              <a:rPr lang="en-US" b="1" dirty="0">
                <a:ea typeface="ヒラギノ角ゴ Pro W3" charset="-128"/>
              </a:rPr>
              <a:t>Fiscal policy </a:t>
            </a:r>
            <a:r>
              <a:rPr lang="en-US" dirty="0">
                <a:ea typeface="ヒラギノ角ゴ Pro W3" charset="-128"/>
              </a:rPr>
              <a:t>deals with government spending </a:t>
            </a:r>
            <a:br>
              <a:rPr lang="en-US" dirty="0">
                <a:ea typeface="ヒラギノ角ゴ Pro W3" charset="-128"/>
              </a:rPr>
            </a:br>
            <a:r>
              <a:rPr lang="en-US" dirty="0">
                <a:ea typeface="ヒラギノ角ゴ Pro W3" charset="-128"/>
              </a:rPr>
              <a:t>and taxation</a:t>
            </a:r>
          </a:p>
          <a:p>
            <a:pPr lvl="1"/>
            <a:r>
              <a:rPr lang="en-US" dirty="0">
                <a:ea typeface="ヒラギノ角ゴ Pro W3" charset="-128"/>
              </a:rPr>
              <a:t>Budget deficit is the excess of expenditures over revenues for a particular year</a:t>
            </a:r>
          </a:p>
          <a:p>
            <a:pPr lvl="1"/>
            <a:r>
              <a:rPr lang="en-US" dirty="0">
                <a:ea typeface="ヒラギノ角ゴ Pro W3" charset="-128"/>
              </a:rPr>
              <a:t>Budget surplus is the excess of revenues over expenditures for a particular year</a:t>
            </a:r>
          </a:p>
          <a:p>
            <a:pPr lvl="1"/>
            <a:r>
              <a:rPr lang="en-US" dirty="0">
                <a:ea typeface="ヒラギノ角ゴ Pro W3" charset="-128"/>
              </a:rPr>
              <a:t>Any deficit must be financed by </a:t>
            </a:r>
            <a:r>
              <a:rPr lang="en-US" dirty="0" smtClean="0">
                <a:ea typeface="ヒラギノ角ゴ Pro W3" charset="-128"/>
              </a:rPr>
              <a:t>borrowing</a:t>
            </a:r>
            <a:endParaRPr lang="en-IN" dirty="0"/>
          </a:p>
        </p:txBody>
      </p:sp>
    </p:spTree>
    <p:extLst>
      <p:ext uri="{BB962C8B-B14F-4D97-AF65-F5344CB8AC3E}">
        <p14:creationId xmlns:p14="http://schemas.microsoft.com/office/powerpoint/2010/main" val="3391090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Figure 7 Government Budget Surplus or Deficit as a Percentage of Gross Domestic Product, </a:t>
            </a:r>
            <a:r>
              <a:rPr lang="en-US" sz="2800" dirty="0" smtClean="0"/>
              <a:t>1995–2019</a:t>
            </a:r>
            <a:endParaRPr lang="en-IN" sz="2800" dirty="0"/>
          </a:p>
        </p:txBody>
      </p:sp>
      <p:pic>
        <p:nvPicPr>
          <p:cNvPr id="2050" name="Picture 2" descr="Pakistan Government Budg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26726"/>
            <a:ext cx="6953250" cy="323850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970563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Foreign Exchange </a:t>
            </a:r>
            <a:r>
              <a:rPr lang="en-US" dirty="0" smtClean="0"/>
              <a:t>Market</a:t>
            </a:r>
            <a:endParaRPr lang="en-IN" dirty="0"/>
          </a:p>
        </p:txBody>
      </p:sp>
      <p:sp>
        <p:nvSpPr>
          <p:cNvPr id="3" name="Content Placeholder 2"/>
          <p:cNvSpPr>
            <a:spLocks noGrp="1"/>
          </p:cNvSpPr>
          <p:nvPr>
            <p:ph idx="1"/>
          </p:nvPr>
        </p:nvSpPr>
        <p:spPr/>
        <p:txBody>
          <a:bodyPr/>
          <a:lstStyle/>
          <a:p>
            <a:pPr>
              <a:spcBef>
                <a:spcPct val="50000"/>
              </a:spcBef>
            </a:pPr>
            <a:r>
              <a:rPr lang="en-US" dirty="0">
                <a:ea typeface="ヒラギノ角ゴ Pro W3" charset="-128"/>
              </a:rPr>
              <a:t>The </a:t>
            </a:r>
            <a:r>
              <a:rPr lang="en-US" b="1" dirty="0">
                <a:ea typeface="ヒラギノ角ゴ Pro W3" charset="-128"/>
              </a:rPr>
              <a:t>foreign exchange market</a:t>
            </a:r>
            <a:r>
              <a:rPr lang="en-US" dirty="0">
                <a:ea typeface="ヒラギノ角ゴ Pro W3" charset="-128"/>
              </a:rPr>
              <a:t>: where funds are converted from one currency into another</a:t>
            </a:r>
          </a:p>
          <a:p>
            <a:pPr>
              <a:spcBef>
                <a:spcPct val="50000"/>
              </a:spcBef>
            </a:pPr>
            <a:r>
              <a:rPr lang="en-US" dirty="0">
                <a:ea typeface="ヒラギノ角ゴ Pro W3" charset="-128"/>
              </a:rPr>
              <a:t>The </a:t>
            </a:r>
            <a:r>
              <a:rPr lang="en-US" b="1" dirty="0">
                <a:ea typeface="ヒラギノ角ゴ Pro W3" charset="-128"/>
              </a:rPr>
              <a:t>foreign exchange rate </a:t>
            </a:r>
            <a:r>
              <a:rPr lang="en-US" dirty="0">
                <a:ea typeface="ヒラギノ角ゴ Pro W3" charset="-128"/>
              </a:rPr>
              <a:t>is the price of one currency in terms of another currency.</a:t>
            </a:r>
          </a:p>
          <a:p>
            <a:pPr>
              <a:spcBef>
                <a:spcPct val="50000"/>
              </a:spcBef>
            </a:pPr>
            <a:r>
              <a:rPr lang="en-US" dirty="0">
                <a:ea typeface="ヒラギノ角ゴ Pro W3" charset="-128"/>
              </a:rPr>
              <a:t>The foreign exchange market determines the foreign exchange rate</a:t>
            </a:r>
            <a:r>
              <a:rPr lang="en-US" dirty="0" smtClean="0">
                <a:ea typeface="ヒラギノ角ゴ Pro W3" charset="-128"/>
              </a:rPr>
              <a:t>.</a:t>
            </a:r>
            <a:endParaRPr lang="en-IN" dirty="0"/>
          </a:p>
        </p:txBody>
      </p:sp>
    </p:spTree>
    <p:extLst>
      <p:ext uri="{BB962C8B-B14F-4D97-AF65-F5344CB8AC3E}">
        <p14:creationId xmlns:p14="http://schemas.microsoft.com/office/powerpoint/2010/main" val="1781639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Study International </a:t>
            </a:r>
            <a:r>
              <a:rPr lang="en-US" dirty="0" smtClean="0"/>
              <a:t>Finance</a:t>
            </a:r>
            <a:endParaRPr lang="en-IN" dirty="0"/>
          </a:p>
        </p:txBody>
      </p:sp>
      <p:sp>
        <p:nvSpPr>
          <p:cNvPr id="3" name="Content Placeholder 2"/>
          <p:cNvSpPr>
            <a:spLocks noGrp="1"/>
          </p:cNvSpPr>
          <p:nvPr>
            <p:ph idx="1"/>
          </p:nvPr>
        </p:nvSpPr>
        <p:spPr/>
        <p:txBody>
          <a:bodyPr/>
          <a:lstStyle/>
          <a:p>
            <a:r>
              <a:rPr lang="en-US" dirty="0">
                <a:ea typeface="ヒラギノ角ゴ Pro W3" charset="-128"/>
              </a:rPr>
              <a:t>Financial markets have become increasingly integrated throughout the world. </a:t>
            </a:r>
          </a:p>
          <a:p>
            <a:r>
              <a:rPr lang="en-US" dirty="0">
                <a:ea typeface="ヒラギノ角ゴ Pro W3" charset="-128"/>
              </a:rPr>
              <a:t>The international financial system has tremendous impact on domestic economies:</a:t>
            </a:r>
          </a:p>
          <a:p>
            <a:pPr lvl="1"/>
            <a:r>
              <a:rPr lang="en-US" dirty="0">
                <a:ea typeface="ヒラギノ角ゴ Pro W3" charset="-128"/>
              </a:rPr>
              <a:t>How a country’</a:t>
            </a:r>
            <a:r>
              <a:rPr lang="en-US" altLang="ja-JP" dirty="0" smtClean="0">
                <a:ea typeface="ヒラギノ角ゴ Pro W3" charset="-128"/>
              </a:rPr>
              <a:t>s </a:t>
            </a:r>
            <a:r>
              <a:rPr lang="en-US" altLang="ja-JP" dirty="0">
                <a:ea typeface="ヒラギノ角ゴ Pro W3" charset="-128"/>
              </a:rPr>
              <a:t>choice of exchange rate policy affect its monetary policy?</a:t>
            </a:r>
          </a:p>
          <a:p>
            <a:pPr lvl="1"/>
            <a:r>
              <a:rPr lang="en-US" dirty="0">
                <a:ea typeface="ヒラギノ角ゴ Pro W3" charset="-128"/>
              </a:rPr>
              <a:t>How capital controls impact domestic financial systems and therefore the performance of the economy?</a:t>
            </a:r>
          </a:p>
          <a:p>
            <a:pPr lvl="1"/>
            <a:r>
              <a:rPr lang="en-US" dirty="0">
                <a:ea typeface="ヒラギノ角ゴ Pro W3" charset="-128"/>
              </a:rPr>
              <a:t>Which should be the role of international financial institutions like the IMF</a:t>
            </a:r>
            <a:r>
              <a:rPr lang="en-US" dirty="0" smtClean="0">
                <a:ea typeface="ヒラギノ角ゴ Pro W3" charset="-128"/>
              </a:rPr>
              <a:t>?</a:t>
            </a:r>
          </a:p>
        </p:txBody>
      </p:sp>
    </p:spTree>
    <p:extLst>
      <p:ext uri="{BB962C8B-B14F-4D97-AF65-F5344CB8AC3E}">
        <p14:creationId xmlns:p14="http://schemas.microsoft.com/office/powerpoint/2010/main" val="1221884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Figure 8 Exchange Rate of the </a:t>
            </a:r>
            <a:r>
              <a:rPr lang="en-US" dirty="0" smtClean="0">
                <a:ea typeface="ヒラギノ角ゴ Pro W3" charset="-128"/>
              </a:rPr>
              <a:t>PKR against USD, 2010–2020</a:t>
            </a:r>
            <a:endParaRPr lang="en-IN" dirty="0">
              <a:ea typeface="ヒラギノ角ゴ Pro W3" charset="-128"/>
            </a:endParaRPr>
          </a:p>
        </p:txBody>
      </p:sp>
      <p:sp>
        <p:nvSpPr>
          <p:cNvPr id="5" name="Content Placeholder 4"/>
          <p:cNvSpPr>
            <a:spLocks noGrp="1"/>
          </p:cNvSpPr>
          <p:nvPr>
            <p:ph idx="1"/>
          </p:nvPr>
        </p:nvSpPr>
        <p:spPr>
          <a:xfrm>
            <a:off x="457200" y="5655212"/>
            <a:ext cx="8229600" cy="470951"/>
          </a:xfrm>
        </p:spPr>
        <p:txBody>
          <a:bodyPr/>
          <a:lstStyle/>
          <a:p>
            <a:pPr marL="0" indent="0">
              <a:buNone/>
            </a:pPr>
            <a:r>
              <a:rPr lang="en-US" sz="1400" i="1" dirty="0"/>
              <a:t>Source: </a:t>
            </a:r>
            <a:r>
              <a:rPr lang="en-US" sz="1400" dirty="0">
                <a:hlinkClick r:id="rId2"/>
              </a:rPr>
              <a:t>https://www.xe.com/currencycharts/?from=USD&amp;to=PKR&amp;view=10Y</a:t>
            </a:r>
            <a:endParaRPr lang="en-US" sz="1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1526"/>
            <a:ext cx="9144000" cy="4254947"/>
          </a:xfrm>
          <a:prstGeom prst="rect">
            <a:avLst/>
          </a:prstGeom>
        </p:spPr>
      </p:pic>
    </p:spTree>
    <p:extLst>
      <p:ext uri="{BB962C8B-B14F-4D97-AF65-F5344CB8AC3E}">
        <p14:creationId xmlns:p14="http://schemas.microsoft.com/office/powerpoint/2010/main" val="256792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International Financial System</a:t>
            </a:r>
            <a:endParaRPr lang="en-IN" dirty="0"/>
          </a:p>
        </p:txBody>
      </p:sp>
      <p:sp>
        <p:nvSpPr>
          <p:cNvPr id="3" name="Content Placeholder 2"/>
          <p:cNvSpPr>
            <a:spLocks noGrp="1"/>
          </p:cNvSpPr>
          <p:nvPr>
            <p:ph idx="1"/>
          </p:nvPr>
        </p:nvSpPr>
        <p:spPr/>
        <p:txBody>
          <a:bodyPr/>
          <a:lstStyle/>
          <a:p>
            <a:r>
              <a:rPr lang="en-US" dirty="0">
                <a:ea typeface="ヒラギノ角ゴ Pro W3" charset="-128"/>
              </a:rPr>
              <a:t>Financial markets have become increasingly integrated throughout the world. </a:t>
            </a:r>
          </a:p>
          <a:p>
            <a:r>
              <a:rPr lang="en-US" dirty="0">
                <a:ea typeface="ヒラギノ角ゴ Pro W3" charset="-128"/>
              </a:rPr>
              <a:t>The international financial system has tremendous impact on domestic economies:</a:t>
            </a:r>
          </a:p>
          <a:p>
            <a:pPr lvl="1"/>
            <a:r>
              <a:rPr lang="en-US" dirty="0">
                <a:ea typeface="ヒラギノ角ゴ Pro W3" charset="-128"/>
              </a:rPr>
              <a:t>How a country’</a:t>
            </a:r>
            <a:r>
              <a:rPr lang="en-US" altLang="ja-JP" dirty="0" smtClean="0">
                <a:ea typeface="ヒラギノ角ゴ Pro W3" charset="-128"/>
              </a:rPr>
              <a:t>s </a:t>
            </a:r>
            <a:r>
              <a:rPr lang="en-US" altLang="ja-JP" dirty="0">
                <a:ea typeface="ヒラギノ角ゴ Pro W3" charset="-128"/>
              </a:rPr>
              <a:t>choice of exchange rate policy affect its monetary policy?</a:t>
            </a:r>
          </a:p>
          <a:p>
            <a:pPr lvl="1"/>
            <a:r>
              <a:rPr lang="en-US" dirty="0">
                <a:ea typeface="ヒラギノ角ゴ Pro W3" charset="-128"/>
              </a:rPr>
              <a:t>How capital controls impact domestic financial systems and therefore the performance of the economy?</a:t>
            </a:r>
          </a:p>
          <a:p>
            <a:pPr lvl="1"/>
            <a:r>
              <a:rPr lang="en-US" dirty="0">
                <a:ea typeface="ヒラギノ角ゴ Pro W3" charset="-128"/>
              </a:rPr>
              <a:t>Which should be the role of international financial institutions like the IMF</a:t>
            </a:r>
            <a:r>
              <a:rPr lang="en-US" dirty="0" smtClean="0">
                <a:ea typeface="ヒラギノ角ゴ Pro W3" charset="-128"/>
              </a:rPr>
              <a:t>? </a:t>
            </a:r>
            <a:endParaRPr lang="en-US" dirty="0">
              <a:ea typeface="ヒラギノ角ゴ Pro W3" charset="-128"/>
            </a:endParaRPr>
          </a:p>
          <a:p>
            <a:pPr marL="457200" lvl="1" indent="0">
              <a:buNone/>
            </a:pPr>
            <a:r>
              <a:rPr lang="en-US" dirty="0" smtClean="0">
                <a:ea typeface="ヒラギノ角ゴ Pro W3" charset="-128"/>
              </a:rPr>
              <a:t>(Will discuss in later Chapters)</a:t>
            </a:r>
            <a:endParaRPr lang="en-US" dirty="0">
              <a:ea typeface="ヒラギノ角ゴ Pro W3" charset="-128"/>
            </a:endParaRPr>
          </a:p>
        </p:txBody>
      </p:sp>
    </p:spTree>
    <p:extLst>
      <p:ext uri="{BB962C8B-B14F-4D97-AF65-F5344CB8AC3E}">
        <p14:creationId xmlns:p14="http://schemas.microsoft.com/office/powerpoint/2010/main" val="2584226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a:t>
            </a:r>
            <a:r>
              <a:rPr lang="en-US" dirty="0" smtClean="0"/>
              <a:t>Objectives </a:t>
            </a:r>
            <a:endParaRPr lang="en-IN" b="0" dirty="0"/>
          </a:p>
        </p:txBody>
      </p:sp>
      <p:sp>
        <p:nvSpPr>
          <p:cNvPr id="3" name="Content Placeholder 2"/>
          <p:cNvSpPr>
            <a:spLocks noGrp="1"/>
          </p:cNvSpPr>
          <p:nvPr>
            <p:ph idx="1"/>
          </p:nvPr>
        </p:nvSpPr>
        <p:spPr/>
        <p:txBody>
          <a:bodyPr/>
          <a:lstStyle/>
          <a:p>
            <a:r>
              <a:rPr lang="en-US" dirty="0">
                <a:ea typeface="ヒラギノ角ゴ Pro W3" charset="-128"/>
              </a:rPr>
              <a:t>Recognize the importance of financial markets in the economy.</a:t>
            </a:r>
          </a:p>
          <a:p>
            <a:r>
              <a:rPr lang="en-US" dirty="0">
                <a:ea typeface="ヒラギノ角ゴ Pro W3" charset="-128"/>
              </a:rPr>
              <a:t>Describe how financial intermediation and financial innovation affect banking and the economy.</a:t>
            </a:r>
          </a:p>
          <a:p>
            <a:r>
              <a:rPr lang="en-US" dirty="0" smtClean="0">
                <a:ea typeface="ヒラギノ角ゴ Pro W3" charset="-128"/>
              </a:rPr>
              <a:t>Explain </a:t>
            </a:r>
            <a:r>
              <a:rPr lang="en-US" dirty="0">
                <a:ea typeface="ヒラギノ角ゴ Pro W3" charset="-128"/>
              </a:rPr>
              <a:t>the importance of exchange rates in a global economy.</a:t>
            </a:r>
          </a:p>
          <a:p>
            <a:pPr marL="0" indent="0">
              <a:buNone/>
            </a:pPr>
            <a:endParaRPr lang="en-IN" dirty="0"/>
          </a:p>
        </p:txBody>
      </p:sp>
    </p:spTree>
    <p:extLst>
      <p:ext uri="{BB962C8B-B14F-4D97-AF65-F5344CB8AC3E}">
        <p14:creationId xmlns:p14="http://schemas.microsoft.com/office/powerpoint/2010/main" val="2434753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Markets</a:t>
            </a:r>
            <a:endParaRPr lang="en-IN" dirty="0"/>
          </a:p>
        </p:txBody>
      </p:sp>
      <p:sp>
        <p:nvSpPr>
          <p:cNvPr id="3" name="Content Placeholder 2"/>
          <p:cNvSpPr>
            <a:spLocks noGrp="1"/>
          </p:cNvSpPr>
          <p:nvPr>
            <p:ph idx="1"/>
          </p:nvPr>
        </p:nvSpPr>
        <p:spPr/>
        <p:txBody>
          <a:bodyPr/>
          <a:lstStyle/>
          <a:p>
            <a:r>
              <a:rPr lang="en-US" dirty="0">
                <a:ea typeface="ヒラギノ角ゴ Pro W3" charset="-128"/>
              </a:rPr>
              <a:t>Financial markets are markets in which funds are transferred from people and firms who have an excess of available funds to people and firms who have a need of funds</a:t>
            </a:r>
            <a:endParaRPr lang="en-IN" dirty="0"/>
          </a:p>
        </p:txBody>
      </p:sp>
    </p:spTree>
    <p:extLst>
      <p:ext uri="{BB962C8B-B14F-4D97-AF65-F5344CB8AC3E}">
        <p14:creationId xmlns:p14="http://schemas.microsoft.com/office/powerpoint/2010/main" val="344011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Bond Market and Interest </a:t>
            </a:r>
            <a:r>
              <a:rPr lang="en-US" dirty="0" smtClean="0"/>
              <a:t>Rates</a:t>
            </a:r>
            <a:endParaRPr lang="en-IN" dirty="0"/>
          </a:p>
        </p:txBody>
      </p:sp>
      <p:sp>
        <p:nvSpPr>
          <p:cNvPr id="3" name="Content Placeholder 2"/>
          <p:cNvSpPr>
            <a:spLocks noGrp="1"/>
          </p:cNvSpPr>
          <p:nvPr>
            <p:ph idx="1"/>
          </p:nvPr>
        </p:nvSpPr>
        <p:spPr/>
        <p:txBody>
          <a:bodyPr/>
          <a:lstStyle/>
          <a:p>
            <a:pPr>
              <a:spcBef>
                <a:spcPct val="50000"/>
              </a:spcBef>
            </a:pPr>
            <a:r>
              <a:rPr lang="en-US" dirty="0">
                <a:ea typeface="ヒラギノ角ゴ Pro W3" charset="-128"/>
              </a:rPr>
              <a:t>A </a:t>
            </a:r>
            <a:r>
              <a:rPr lang="en-US" b="1" dirty="0">
                <a:ea typeface="ヒラギノ角ゴ Pro W3" charset="-128"/>
              </a:rPr>
              <a:t>security</a:t>
            </a:r>
            <a:r>
              <a:rPr lang="en-US" dirty="0">
                <a:ea typeface="ヒラギノ角ゴ Pro W3" charset="-128"/>
              </a:rPr>
              <a:t> (financial instrument) is a claim on the issuer’</a:t>
            </a:r>
            <a:r>
              <a:rPr lang="en-US" altLang="ja-JP" dirty="0" smtClean="0">
                <a:ea typeface="ヒラギノ角ゴ Pro W3" charset="-128"/>
              </a:rPr>
              <a:t>s </a:t>
            </a:r>
            <a:r>
              <a:rPr lang="en-US" altLang="ja-JP" dirty="0">
                <a:ea typeface="ヒラギノ角ゴ Pro W3" charset="-128"/>
              </a:rPr>
              <a:t>future income or assets.</a:t>
            </a:r>
          </a:p>
          <a:p>
            <a:pPr>
              <a:spcBef>
                <a:spcPct val="50000"/>
              </a:spcBef>
            </a:pPr>
            <a:r>
              <a:rPr lang="en-US" dirty="0">
                <a:ea typeface="ヒラギノ角ゴ Pro W3" charset="-128"/>
              </a:rPr>
              <a:t>A </a:t>
            </a:r>
            <a:r>
              <a:rPr lang="en-US" b="1" dirty="0">
                <a:ea typeface="ヒラギノ角ゴ Pro W3" charset="-128"/>
              </a:rPr>
              <a:t>bond</a:t>
            </a:r>
            <a:r>
              <a:rPr lang="en-US" dirty="0">
                <a:ea typeface="ヒラギノ角ゴ Pro W3" charset="-128"/>
              </a:rPr>
              <a:t> is a debt security that promises to make payments periodically for a specified period of time.</a:t>
            </a:r>
          </a:p>
          <a:p>
            <a:pPr>
              <a:spcBef>
                <a:spcPct val="50000"/>
              </a:spcBef>
            </a:pPr>
            <a:r>
              <a:rPr lang="en-US" dirty="0">
                <a:ea typeface="ヒラギノ角ゴ Pro W3" charset="-128"/>
              </a:rPr>
              <a:t>An </a:t>
            </a:r>
            <a:r>
              <a:rPr lang="en-US" b="1" dirty="0">
                <a:ea typeface="ヒラギノ角ゴ Pro W3" charset="-128"/>
              </a:rPr>
              <a:t>interest rate</a:t>
            </a:r>
            <a:r>
              <a:rPr lang="en-US" dirty="0">
                <a:ea typeface="ヒラギノ角ゴ Pro W3" charset="-128"/>
              </a:rPr>
              <a:t> is the cost of borrowing or the price paid for the rental of funds</a:t>
            </a:r>
            <a:r>
              <a:rPr lang="en-US" dirty="0" smtClean="0">
                <a:ea typeface="ヒラギノ角ゴ Pro W3" charset="-128"/>
              </a:rPr>
              <a:t>.</a:t>
            </a:r>
            <a:endParaRPr lang="en-IN" dirty="0"/>
          </a:p>
        </p:txBody>
      </p:sp>
    </p:spTree>
    <p:extLst>
      <p:ext uri="{BB962C8B-B14F-4D97-AF65-F5344CB8AC3E}">
        <p14:creationId xmlns:p14="http://schemas.microsoft.com/office/powerpoint/2010/main" val="4138296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Stock </a:t>
            </a:r>
            <a:r>
              <a:rPr lang="en-US" dirty="0" smtClean="0"/>
              <a:t>Market</a:t>
            </a:r>
            <a:endParaRPr lang="en-IN" dirty="0"/>
          </a:p>
        </p:txBody>
      </p:sp>
      <p:sp>
        <p:nvSpPr>
          <p:cNvPr id="3" name="Content Placeholder 2"/>
          <p:cNvSpPr>
            <a:spLocks noGrp="1"/>
          </p:cNvSpPr>
          <p:nvPr>
            <p:ph idx="1"/>
          </p:nvPr>
        </p:nvSpPr>
        <p:spPr/>
        <p:txBody>
          <a:bodyPr/>
          <a:lstStyle/>
          <a:p>
            <a:pPr>
              <a:spcBef>
                <a:spcPct val="53000"/>
              </a:spcBef>
            </a:pPr>
            <a:r>
              <a:rPr lang="en-US" b="1" dirty="0">
                <a:ea typeface="ヒラギノ角ゴ Pro W3" charset="-128"/>
              </a:rPr>
              <a:t>Common stock </a:t>
            </a:r>
            <a:r>
              <a:rPr lang="en-US" dirty="0">
                <a:ea typeface="ヒラギノ角ゴ Pro W3" charset="-128"/>
              </a:rPr>
              <a:t>represents a share of ownership in a corporation.</a:t>
            </a:r>
          </a:p>
          <a:p>
            <a:pPr>
              <a:spcBef>
                <a:spcPct val="53000"/>
              </a:spcBef>
            </a:pPr>
            <a:r>
              <a:rPr lang="en-US" dirty="0">
                <a:ea typeface="ヒラギノ角ゴ Pro W3" charset="-128"/>
              </a:rPr>
              <a:t>A </a:t>
            </a:r>
            <a:r>
              <a:rPr lang="en-US" b="1" dirty="0">
                <a:ea typeface="ヒラギノ角ゴ Pro W3" charset="-128"/>
              </a:rPr>
              <a:t>share of stock </a:t>
            </a:r>
            <a:r>
              <a:rPr lang="en-US" dirty="0">
                <a:ea typeface="ヒラギノ角ゴ Pro W3" charset="-128"/>
              </a:rPr>
              <a:t>is a claim on the residual earnings and assets of the corporation.</a:t>
            </a:r>
            <a:endParaRPr lang="en-IN" dirty="0"/>
          </a:p>
        </p:txBody>
      </p:sp>
    </p:spTree>
    <p:extLst>
      <p:ext uri="{BB962C8B-B14F-4D97-AF65-F5344CB8AC3E}">
        <p14:creationId xmlns:p14="http://schemas.microsoft.com/office/powerpoint/2010/main" val="167934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2 Stock Prices as Measured by the Dow Jones Industrial Average, </a:t>
            </a:r>
            <a:r>
              <a:rPr lang="en-US" dirty="0" smtClean="0"/>
              <a:t>2012</a:t>
            </a:r>
            <a:r>
              <a:rPr lang="en-US" dirty="0" smtClean="0"/>
              <a:t>–2020</a:t>
            </a:r>
            <a:endParaRPr lang="en-IN"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667527"/>
            <a:ext cx="7924800" cy="3522945"/>
          </a:xfrm>
          <a:prstGeom prst="rect">
            <a:avLst/>
          </a:prstGeom>
        </p:spPr>
      </p:pic>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4205986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Study Financial Institutions and </a:t>
            </a:r>
            <a:r>
              <a:rPr lang="en-US" dirty="0" smtClean="0"/>
              <a:t>Banking? </a:t>
            </a:r>
            <a:r>
              <a:rPr lang="en-US" sz="2000" b="0" dirty="0"/>
              <a:t>(1 of 2</a:t>
            </a:r>
            <a:r>
              <a:rPr lang="en-US" sz="2000" b="0" dirty="0" smtClean="0"/>
              <a:t>)</a:t>
            </a:r>
            <a:endParaRPr lang="en-IN" dirty="0"/>
          </a:p>
        </p:txBody>
      </p:sp>
      <p:sp>
        <p:nvSpPr>
          <p:cNvPr id="3" name="Content Placeholder 2"/>
          <p:cNvSpPr>
            <a:spLocks noGrp="1"/>
          </p:cNvSpPr>
          <p:nvPr>
            <p:ph idx="1"/>
          </p:nvPr>
        </p:nvSpPr>
        <p:spPr/>
        <p:txBody>
          <a:bodyPr/>
          <a:lstStyle/>
          <a:p>
            <a:r>
              <a:rPr lang="en-US" b="1" dirty="0">
                <a:ea typeface="ヒラギノ角ゴ Pro W3" charset="-128"/>
              </a:rPr>
              <a:t>Financial intermediaries</a:t>
            </a:r>
            <a:r>
              <a:rPr lang="en-US" dirty="0">
                <a:ea typeface="ヒラギノ角ゴ Pro W3" charset="-128"/>
              </a:rPr>
              <a:t>: institutions that borrow funds from people who have saved and in turn make loans to people who need funds.</a:t>
            </a:r>
          </a:p>
          <a:p>
            <a:pPr lvl="1"/>
            <a:r>
              <a:rPr lang="en-US" b="1" dirty="0">
                <a:ea typeface="ヒラギノ角ゴ Pro W3" charset="-128"/>
              </a:rPr>
              <a:t>Banks</a:t>
            </a:r>
            <a:r>
              <a:rPr lang="en-US" dirty="0">
                <a:ea typeface="ヒラギノ角ゴ Pro W3" charset="-128"/>
              </a:rPr>
              <a:t>: accept deposits and make loans</a:t>
            </a:r>
          </a:p>
          <a:p>
            <a:pPr lvl="1"/>
            <a:r>
              <a:rPr lang="en-US" dirty="0">
                <a:ea typeface="ヒラギノ角ゴ Pro W3" charset="-128"/>
              </a:rPr>
              <a:t>Other financial institutions: insurance companies, finance companies, pension funds, mutual funds and investment </a:t>
            </a:r>
            <a:r>
              <a:rPr lang="en-US" dirty="0" smtClean="0">
                <a:ea typeface="ヒラギノ角ゴ Pro W3" charset="-128"/>
              </a:rPr>
              <a:t>companies</a:t>
            </a:r>
          </a:p>
          <a:p>
            <a:pPr rtl="0" eaLnBrk="1" fontAlgn="base" hangingPunct="1"/>
            <a:r>
              <a:rPr lang="en-US" altLang="zh-TW" sz="2400" b="1" kern="1200" dirty="0" smtClean="0">
                <a:solidFill>
                  <a:schemeClr val="tx1"/>
                </a:solidFill>
                <a:effectLst/>
                <a:latin typeface="+mn-lt"/>
                <a:ea typeface="+mn-ea"/>
                <a:cs typeface="+mn-cs"/>
              </a:rPr>
              <a:t>Financial innovation</a:t>
            </a:r>
            <a:r>
              <a:rPr lang="en-US" altLang="zh-TW" sz="2400" kern="1200" dirty="0" smtClean="0">
                <a:solidFill>
                  <a:schemeClr val="tx1"/>
                </a:solidFill>
                <a:effectLst/>
                <a:latin typeface="+mn-lt"/>
                <a:ea typeface="+mn-ea"/>
                <a:cs typeface="+mn-cs"/>
              </a:rPr>
              <a:t>: the development of new financial products and services</a:t>
            </a:r>
            <a:endParaRPr lang="zh-TW" altLang="zh-TW" sz="2400" dirty="0" smtClean="0">
              <a:effectLst/>
            </a:endParaRPr>
          </a:p>
          <a:p>
            <a:pPr lvl="1" rtl="0" eaLnBrk="1" fontAlgn="base" hangingPunct="1"/>
            <a:r>
              <a:rPr lang="en-US" altLang="zh-TW" dirty="0"/>
              <a:t>e</a:t>
            </a:r>
            <a:r>
              <a:rPr lang="en-US" altLang="zh-TW" sz="2400" kern="1200" dirty="0" smtClean="0">
                <a:solidFill>
                  <a:schemeClr val="tx1"/>
                </a:solidFill>
                <a:effectLst/>
                <a:latin typeface="+mn-lt"/>
                <a:ea typeface="+mn-ea"/>
                <a:cs typeface="+mn-cs"/>
              </a:rPr>
              <a:t>.g., </a:t>
            </a:r>
            <a:r>
              <a:rPr lang="en-US" altLang="zh-TW" dirty="0"/>
              <a:t>t</a:t>
            </a:r>
            <a:r>
              <a:rPr lang="en-US" altLang="zh-TW" sz="2400" kern="1200" dirty="0" smtClean="0">
                <a:solidFill>
                  <a:schemeClr val="tx1"/>
                </a:solidFill>
                <a:effectLst/>
                <a:latin typeface="+mn-lt"/>
                <a:ea typeface="+mn-ea"/>
                <a:cs typeface="+mn-cs"/>
              </a:rPr>
              <a:t>he improvement of information technology leads to the ability to deliver financial services electronically (e-finance)</a:t>
            </a:r>
            <a:endParaRPr lang="zh-TW" altLang="zh-TW" dirty="0" smtClean="0">
              <a:effectLst/>
            </a:endParaRPr>
          </a:p>
          <a:p>
            <a:pPr lvl="0"/>
            <a:endParaRPr lang="en-US" dirty="0">
              <a:ea typeface="ヒラギノ角ゴ Pro W3" charset="-128"/>
            </a:endParaRPr>
          </a:p>
        </p:txBody>
      </p:sp>
    </p:spTree>
    <p:extLst>
      <p:ext uri="{BB962C8B-B14F-4D97-AF65-F5344CB8AC3E}">
        <p14:creationId xmlns:p14="http://schemas.microsoft.com/office/powerpoint/2010/main" val="2420959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Study Financial Institutions and Banking</a:t>
            </a:r>
            <a:r>
              <a:rPr lang="en-US" dirty="0" smtClean="0"/>
              <a:t>? </a:t>
            </a:r>
            <a:r>
              <a:rPr lang="en-US" sz="2000" b="0" dirty="0" smtClean="0"/>
              <a:t>(2 </a:t>
            </a:r>
            <a:r>
              <a:rPr lang="en-US" sz="2000" b="0" dirty="0"/>
              <a:t>of </a:t>
            </a:r>
            <a:r>
              <a:rPr lang="en-US" sz="2000" b="0" dirty="0" smtClean="0"/>
              <a:t>2)</a:t>
            </a:r>
            <a:endParaRPr lang="en-IN" dirty="0"/>
          </a:p>
        </p:txBody>
      </p:sp>
      <p:sp>
        <p:nvSpPr>
          <p:cNvPr id="3" name="Content Placeholder 2"/>
          <p:cNvSpPr>
            <a:spLocks noGrp="1"/>
          </p:cNvSpPr>
          <p:nvPr>
            <p:ph idx="1"/>
          </p:nvPr>
        </p:nvSpPr>
        <p:spPr/>
        <p:txBody>
          <a:bodyPr/>
          <a:lstStyle/>
          <a:p>
            <a:pPr>
              <a:spcBef>
                <a:spcPct val="40000"/>
              </a:spcBef>
            </a:pPr>
            <a:r>
              <a:rPr lang="en-US" b="1" dirty="0" smtClean="0">
                <a:ea typeface="ヒラギノ角ゴ Pro W3" charset="-128"/>
              </a:rPr>
              <a:t>Financial </a:t>
            </a:r>
            <a:r>
              <a:rPr lang="en-US" b="1" dirty="0">
                <a:ea typeface="ヒラギノ角ゴ Pro W3" charset="-128"/>
              </a:rPr>
              <a:t>innovation</a:t>
            </a:r>
            <a:r>
              <a:rPr lang="en-US" dirty="0">
                <a:ea typeface="ヒラギノ角ゴ Pro W3" charset="-128"/>
              </a:rPr>
              <a:t>: the development of new financial products and services</a:t>
            </a:r>
          </a:p>
          <a:p>
            <a:pPr lvl="1">
              <a:spcBef>
                <a:spcPct val="40000"/>
              </a:spcBef>
            </a:pPr>
            <a:r>
              <a:rPr lang="en-US" dirty="0">
                <a:ea typeface="ヒラギノ角ゴ Pro W3" charset="-128"/>
              </a:rPr>
              <a:t>Can be an important force for good by making the financial system more efficient </a:t>
            </a:r>
          </a:p>
          <a:p>
            <a:pPr lvl="1">
              <a:spcBef>
                <a:spcPct val="40000"/>
              </a:spcBef>
            </a:pPr>
            <a:r>
              <a:rPr lang="en-US" dirty="0">
                <a:ea typeface="ヒラギノ角ゴ Pro W3" charset="-128"/>
              </a:rPr>
              <a:t>E-finance: the ability to deliver financial </a:t>
            </a:r>
            <a:r>
              <a:rPr lang="en-US" dirty="0" smtClean="0">
                <a:ea typeface="ヒラギノ角ゴ Pro W3" charset="-128"/>
              </a:rPr>
              <a:t>services electronically</a:t>
            </a:r>
            <a:endParaRPr lang="en-IN" dirty="0"/>
          </a:p>
          <a:p>
            <a:pPr marL="457200" lvl="1" indent="0">
              <a:spcBef>
                <a:spcPct val="40000"/>
              </a:spcBef>
              <a:buNone/>
            </a:pPr>
            <a:endParaRPr lang="en-US" b="1" dirty="0" smtClean="0">
              <a:ea typeface="ヒラギノ角ゴ Pro W3" charset="-128"/>
            </a:endParaRPr>
          </a:p>
          <a:p>
            <a:pPr marL="457200" lvl="1" indent="0">
              <a:spcBef>
                <a:spcPct val="40000"/>
              </a:spcBef>
              <a:buNone/>
            </a:pPr>
            <a:r>
              <a:rPr lang="en-US" b="1" dirty="0" smtClean="0">
                <a:ea typeface="ヒラギノ角ゴ Pro W3" charset="-128"/>
              </a:rPr>
              <a:t>Financial </a:t>
            </a:r>
            <a:r>
              <a:rPr lang="en-US" b="1" dirty="0">
                <a:ea typeface="ヒラギノ角ゴ Pro W3" charset="-128"/>
              </a:rPr>
              <a:t>crises</a:t>
            </a:r>
            <a:r>
              <a:rPr lang="en-US" dirty="0">
                <a:ea typeface="ヒラギノ角ゴ Pro W3" charset="-128"/>
              </a:rPr>
              <a:t>: major disruptions in financial markets that are characterized by sharp declines in asset prices and the failures of many financial and nonfinancial firms.</a:t>
            </a:r>
          </a:p>
          <a:p>
            <a:pPr lvl="1">
              <a:spcBef>
                <a:spcPct val="40000"/>
              </a:spcBef>
            </a:pPr>
            <a:endParaRPr lang="en-US" dirty="0" smtClean="0">
              <a:ea typeface="ヒラギノ角ゴ Pro W3" charset="-128"/>
            </a:endParaRPr>
          </a:p>
        </p:txBody>
      </p:sp>
    </p:spTree>
    <p:extLst>
      <p:ext uri="{BB962C8B-B14F-4D97-AF65-F5344CB8AC3E}">
        <p14:creationId xmlns:p14="http://schemas.microsoft.com/office/powerpoint/2010/main" val="902925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Study Money and Monetary Policy?</a:t>
            </a:r>
            <a:endParaRPr lang="en-IN" dirty="0"/>
          </a:p>
        </p:txBody>
      </p:sp>
      <p:sp>
        <p:nvSpPr>
          <p:cNvPr id="3" name="Content Placeholder 2"/>
          <p:cNvSpPr>
            <a:spLocks noGrp="1"/>
          </p:cNvSpPr>
          <p:nvPr>
            <p:ph idx="1"/>
          </p:nvPr>
        </p:nvSpPr>
        <p:spPr>
          <a:xfrm>
            <a:off x="457200" y="1600200"/>
            <a:ext cx="8458200" cy="4525963"/>
          </a:xfrm>
        </p:spPr>
        <p:txBody>
          <a:bodyPr/>
          <a:lstStyle/>
          <a:p>
            <a:pPr>
              <a:spcBef>
                <a:spcPct val="50000"/>
              </a:spcBef>
            </a:pPr>
            <a:r>
              <a:rPr lang="en-US" dirty="0">
                <a:ea typeface="ヒラギノ角ゴ Pro W3" charset="-128"/>
              </a:rPr>
              <a:t>Evidence suggests that money, defined as anything that is generally accepted as payment for goods or services or in the repayment of debts, plays an important role in generating business cycles.</a:t>
            </a:r>
          </a:p>
          <a:p>
            <a:pPr>
              <a:spcBef>
                <a:spcPct val="50000"/>
              </a:spcBef>
            </a:pPr>
            <a:r>
              <a:rPr lang="en-US" dirty="0">
                <a:ea typeface="ヒラギノ角ゴ Pro W3" charset="-128"/>
              </a:rPr>
              <a:t>Recessions (unemployment) and expansions affect all of us.</a:t>
            </a:r>
          </a:p>
          <a:p>
            <a:pPr>
              <a:spcBef>
                <a:spcPct val="50000"/>
              </a:spcBef>
            </a:pPr>
            <a:r>
              <a:rPr lang="en-US" dirty="0">
                <a:ea typeface="ヒラギノ角ゴ Pro W3" charset="-128"/>
              </a:rPr>
              <a:t>Monetary theory ties changes in the money supply to changes in aggregate economic activity and the price level.</a:t>
            </a:r>
            <a:endParaRPr lang="en-IN" dirty="0"/>
          </a:p>
        </p:txBody>
      </p:sp>
    </p:spTree>
    <p:extLst>
      <p:ext uri="{BB962C8B-B14F-4D97-AF65-F5344CB8AC3E}">
        <p14:creationId xmlns:p14="http://schemas.microsoft.com/office/powerpoint/2010/main" val="1446091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38388</TotalTime>
  <Words>778</Words>
  <Application>Microsoft Office PowerPoint</Application>
  <PresentationFormat>On-screen Show (4:3)</PresentationFormat>
  <Paragraphs>75</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微軟正黑體</vt:lpstr>
      <vt:lpstr>ＭＳ Ｐゴシック</vt:lpstr>
      <vt:lpstr>Arial</vt:lpstr>
      <vt:lpstr>Times New Roman</vt:lpstr>
      <vt:lpstr>Verdana</vt:lpstr>
      <vt:lpstr>Wingdings</vt:lpstr>
      <vt:lpstr>ヒラギノ角ゴ Pro W3</vt:lpstr>
      <vt:lpstr>508 Lecture</vt:lpstr>
      <vt:lpstr>PowerPoint Presentation</vt:lpstr>
      <vt:lpstr>Learning Objectives </vt:lpstr>
      <vt:lpstr>Financial Markets</vt:lpstr>
      <vt:lpstr>The Bond Market and Interest Rates</vt:lpstr>
      <vt:lpstr>The Stock Market</vt:lpstr>
      <vt:lpstr>Figure 2 Stock Prices as Measured by the Dow Jones Industrial Average, 2012–2020</vt:lpstr>
      <vt:lpstr>Why Study Financial Institutions and Banking? (1 of 2)</vt:lpstr>
      <vt:lpstr>Why Study Financial Institutions and Banking? (2 of 2)</vt:lpstr>
      <vt:lpstr>Why Study Money and Monetary Policy?</vt:lpstr>
      <vt:lpstr>Money, Business Cycles, and Inflation</vt:lpstr>
      <vt:lpstr>Pakistan Money Supply M02008-2020</vt:lpstr>
      <vt:lpstr>Pakistan Inflation Rate </vt:lpstr>
      <vt:lpstr>Fiscal Policy and Monetary Policy</vt:lpstr>
      <vt:lpstr>Figure 7 Government Budget Surplus or Deficit as a Percentage of Gross Domestic Product, 1995–2019</vt:lpstr>
      <vt:lpstr>The Foreign Exchange Market</vt:lpstr>
      <vt:lpstr>Why Study International Finance</vt:lpstr>
      <vt:lpstr>Figure 8 Exchange Rate of the PKR against USD, 2010–2020</vt:lpstr>
      <vt:lpstr>The International Financial System</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Economics of Money, Banking, and Financial Markets, Twelfth Edition</dc:title>
  <dc:subject>Economics</dc:subject>
  <dc:creator>Frederic S. Mishkin</dc:creator>
  <cp:keywords>Economics</cp:keywords>
  <cp:lastModifiedBy>Windows User</cp:lastModifiedBy>
  <cp:revision>514</cp:revision>
  <cp:lastPrinted>2018-10-03T06:19:22Z</cp:lastPrinted>
  <dcterms:created xsi:type="dcterms:W3CDTF">2014-07-14T20:04:21Z</dcterms:created>
  <dcterms:modified xsi:type="dcterms:W3CDTF">2020-04-14T07:27:27Z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